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98" r:id="rId3"/>
    <p:sldId id="393" r:id="rId4"/>
    <p:sldId id="399" r:id="rId5"/>
    <p:sldId id="400" r:id="rId6"/>
    <p:sldId id="394" r:id="rId7"/>
    <p:sldId id="401" r:id="rId8"/>
    <p:sldId id="395" r:id="rId9"/>
  </p:sldIdLst>
  <p:sldSz cx="24384000" cy="13716000"/>
  <p:notesSz cx="6858000" cy="9144000"/>
  <p:defaultTextStyle>
    <a:lvl1pPr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1pPr>
    <a:lvl2pPr indent="228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2pPr>
    <a:lvl3pPr indent="457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3pPr>
    <a:lvl4pPr indent="685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4pPr>
    <a:lvl5pPr indent="9144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5pPr>
    <a:lvl6pPr indent="11430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6pPr>
    <a:lvl7pPr indent="1371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7pPr>
    <a:lvl8pPr indent="1600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8pPr>
    <a:lvl9pPr indent="1828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952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2B9"/>
    <a:srgbClr val="5C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64" autoAdjust="0"/>
    <p:restoredTop sz="94574" autoAdjust="0"/>
  </p:normalViewPr>
  <p:slideViewPr>
    <p:cSldViewPr snapToGrid="0" snapToObjects="1">
      <p:cViewPr>
        <p:scale>
          <a:sx n="55" d="100"/>
          <a:sy n="55" d="100"/>
        </p:scale>
        <p:origin x="-312" y="86"/>
      </p:cViewPr>
      <p:guideLst>
        <p:guide orient="horz" pos="2952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283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634BB-3524-4B1C-89F5-4507AE98B6A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3108A-9207-46AA-B5DF-EB1F348D7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1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0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450"/>
            <a:ext cx="24409400" cy="16549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3284891" y="12729388"/>
            <a:ext cx="382741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300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07742" y="503609"/>
            <a:ext cx="4185104" cy="7366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370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0" y="-6350"/>
            <a:ext cx="24409401" cy="11887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ransition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7"/>
          <p:cNvSpPr/>
          <p:nvPr/>
        </p:nvSpPr>
        <p:spPr>
          <a:xfrm>
            <a:off x="-26660" y="-36576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0624327" y="6976587"/>
            <a:ext cx="3135345" cy="278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9544916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6" name="Shape 60"/>
          <p:cNvSpPr/>
          <p:nvPr/>
        </p:nvSpPr>
        <p:spPr>
          <a:xfrm>
            <a:off x="4127050" y="8140116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Technology Roadmaps</a:t>
            </a:r>
            <a:endParaRPr lang="en-US" sz="7200" spc="10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/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/>
            <a:fld id="{86CB4B4D-7CA3-9044-876B-883B54F8677D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16" name="Shape 21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/>
            <a:r>
              <a:rPr lang="en-US" dirty="0" smtClean="0"/>
              <a:t>ROADMAPS</a:t>
            </a:r>
            <a:endParaRPr lang="en-US" dirty="0"/>
          </a:p>
        </p:txBody>
      </p:sp>
      <p:sp>
        <p:nvSpPr>
          <p:cNvPr id="173" name="Shape 173"/>
          <p:cNvSpPr/>
          <p:nvPr/>
        </p:nvSpPr>
        <p:spPr>
          <a:xfrm>
            <a:off x="10516862" y="2752612"/>
            <a:ext cx="335027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C3D40"/>
                </a:solidFill>
                <a:latin typeface="Neris Light"/>
                <a:ea typeface="Neris Light"/>
                <a:cs typeface="Neris Light"/>
                <a:sym typeface="Neris Light"/>
              </a:rPr>
              <a:t>Introduction</a:t>
            </a:r>
            <a:endParaRPr sz="5000" i="1" spc="-100" dirty="0">
              <a:solidFill>
                <a:srgbClr val="0C3D4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-12700" y="11976073"/>
            <a:ext cx="24409401" cy="67668"/>
          </a:xfrm>
          <a:prstGeom prst="rect">
            <a:avLst/>
          </a:prstGeom>
          <a:solidFill>
            <a:schemeClr val="accent1">
              <a:lumMod val="50000"/>
              <a:alpha val="38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8405" y="4055618"/>
            <a:ext cx="24378296" cy="7966736"/>
          </a:xfrm>
          <a:prstGeom prst="rect">
            <a:avLst/>
          </a:prstGeom>
          <a:blipFill dpi="0" rotWithShape="0">
            <a:blip r:embed="rId2">
              <a:alphaModFix amt="22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" name="Shape 217"/>
          <p:cNvSpPr/>
          <p:nvPr/>
        </p:nvSpPr>
        <p:spPr>
          <a:xfrm>
            <a:off x="3707421" y="499165"/>
            <a:ext cx="36953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none" dirty="0" smtClean="0"/>
              <a:t>INTRODUCTION</a:t>
            </a:r>
            <a:endParaRPr sz="3800" cap="none" dirty="0">
              <a:solidFill>
                <a:srgbClr val="0D0226"/>
              </a:solidFill>
            </a:endParaRPr>
          </a:p>
        </p:txBody>
      </p:sp>
      <p:sp>
        <p:nvSpPr>
          <p:cNvPr id="15" name="Shape 92"/>
          <p:cNvSpPr/>
          <p:nvPr/>
        </p:nvSpPr>
        <p:spPr>
          <a:xfrm>
            <a:off x="1916478" y="4648258"/>
            <a:ext cx="20582150" cy="6735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Technology roadmaps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can be used for new products, processes, technology initiatives, and product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backlog. Technology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manager's use roadmaps to communicate with product management, sales teams, partner networks, and customers. </a:t>
            </a:r>
            <a:endParaRPr lang="en-US" sz="4400" b="0" spc="-72" dirty="0" smtClean="0">
              <a:latin typeface="Neris Light" charset="0"/>
              <a:ea typeface="Neris Light" charset="0"/>
              <a:cs typeface="Neris Light" charset="0"/>
              <a:sym typeface="Neris Thin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1000" b="0" spc="-72" dirty="0" smtClean="0">
              <a:latin typeface="Neris Light" charset="0"/>
              <a:ea typeface="Neris Light" charset="0"/>
              <a:cs typeface="Neris Light" charset="0"/>
              <a:sym typeface="Neris Thin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They can also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build confidence with your leadership team showing them you understand the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company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goals, have performed the detailed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planning,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and can confidently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meet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committed delivery dates.</a:t>
            </a:r>
          </a:p>
        </p:txBody>
      </p:sp>
    </p:spTree>
    <p:extLst>
      <p:ext uri="{BB962C8B-B14F-4D97-AF65-F5344CB8AC3E}">
        <p14:creationId xmlns:p14="http://schemas.microsoft.com/office/powerpoint/2010/main" val="16511699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373853" y="4366890"/>
              <a:ext cx="4869923" cy="57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b="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ROADMAP EXAMPLES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235036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7233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/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/>
            <a:r>
              <a:rPr lang="en-US" smtClean="0"/>
              <a:t>ROADMAPS</a:t>
            </a:r>
            <a:endParaRPr lang="en-US" dirty="0"/>
          </a:p>
        </p:txBody>
      </p:sp>
      <p:sp>
        <p:nvSpPr>
          <p:cNvPr id="12" name="Shape 217"/>
          <p:cNvSpPr/>
          <p:nvPr/>
        </p:nvSpPr>
        <p:spPr>
          <a:xfrm>
            <a:off x="3830145" y="503610"/>
            <a:ext cx="515056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DIFFERENCE TYPES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5334000" y="6308854"/>
            <a:ext cx="15173906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Management teams devise strategies that often challenge company resources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Technology managers typically assist with making these more concrete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The results are themes &amp; goals there must be SMART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Specific, Measureable, Achievable, Relevant, Time bound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These can be applied to a roadmap when this level of detail is present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Most traditional technology roadmaps are strategic 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6" name="Shape 173"/>
          <p:cNvSpPr/>
          <p:nvPr/>
        </p:nvSpPr>
        <p:spPr>
          <a:xfrm>
            <a:off x="5334000" y="10042708"/>
            <a:ext cx="44595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Short term </a:t>
            </a:r>
            <a:r>
              <a:rPr lang="en-US" sz="48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g</a:t>
            </a: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oals:</a:t>
            </a:r>
            <a:endParaRPr sz="48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5334000" y="10965338"/>
            <a:ext cx="1602544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Translate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SMART Goals into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groups of projects  or Agile epics (less than 3 months)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Projects have beginning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and end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dates. Add these to the roadmap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These tools visualize the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detailed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planning that was conducted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They create confidence that you can meet your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committed delivery dates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.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5334000" y="5437132"/>
            <a:ext cx="562814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Long </a:t>
            </a:r>
            <a:r>
              <a:rPr lang="en-US" sz="48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t</a:t>
            </a: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erm strategies: </a:t>
            </a:r>
            <a:endParaRPr sz="48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36" name="Shape 132"/>
          <p:cNvSpPr/>
          <p:nvPr/>
        </p:nvSpPr>
        <p:spPr>
          <a:xfrm>
            <a:off x="-1" y="3023667"/>
            <a:ext cx="24384001" cy="1"/>
          </a:xfrm>
          <a:prstGeom prst="line">
            <a:avLst/>
          </a:prstGeom>
          <a:ln w="76200" cap="rnd">
            <a:solidFill>
              <a:srgbClr val="FF66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" name="Shape 136"/>
          <p:cNvSpPr/>
          <p:nvPr/>
        </p:nvSpPr>
        <p:spPr>
          <a:xfrm>
            <a:off x="2469413" y="2377697"/>
            <a:ext cx="1320387" cy="1320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 baseline="-5555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 baseline="0">
                <a:solidFill>
                  <a:srgbClr val="000000"/>
                </a:solidFill>
              </a:defRPr>
            </a:pPr>
            <a:r>
              <a:rPr lang="en-US" sz="4800" baseline="-8333" dirty="0"/>
              <a:t></a:t>
            </a:r>
          </a:p>
        </p:txBody>
      </p:sp>
      <p:sp>
        <p:nvSpPr>
          <p:cNvPr id="38" name="Shape 137"/>
          <p:cNvSpPr/>
          <p:nvPr/>
        </p:nvSpPr>
        <p:spPr>
          <a:xfrm>
            <a:off x="5855025" y="2358146"/>
            <a:ext cx="1331043" cy="133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600" baseline="10869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3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000" b="1" baseline="10869" dirty="0">
                <a:solidFill>
                  <a:srgbClr val="325159"/>
                </a:solidFill>
              </a:rPr>
              <a:t></a:t>
            </a:r>
          </a:p>
        </p:txBody>
      </p:sp>
      <p:grpSp>
        <p:nvGrpSpPr>
          <p:cNvPr id="39" name="Group 140"/>
          <p:cNvGrpSpPr/>
          <p:nvPr/>
        </p:nvGrpSpPr>
        <p:grpSpPr>
          <a:xfrm>
            <a:off x="9329870" y="2152219"/>
            <a:ext cx="1771344" cy="1771343"/>
            <a:chOff x="0" y="0"/>
            <a:chExt cx="1771342" cy="1771342"/>
          </a:xfrm>
        </p:grpSpPr>
        <p:sp>
          <p:nvSpPr>
            <p:cNvPr id="40" name="Shape 138"/>
            <p:cNvSpPr/>
            <p:nvPr/>
          </p:nvSpPr>
          <p:spPr>
            <a:xfrm>
              <a:off x="0" y="0"/>
              <a:ext cx="1771343" cy="177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6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00"/>
            </a:p>
          </p:txBody>
        </p:sp>
        <p:sp>
          <p:nvSpPr>
            <p:cNvPr id="41" name="Shape 139"/>
            <p:cNvSpPr/>
            <p:nvPr/>
          </p:nvSpPr>
          <p:spPr>
            <a:xfrm>
              <a:off x="220150" y="220149"/>
              <a:ext cx="1331043" cy="133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FF6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 baseline="-6250">
                  <a:solidFill>
                    <a:srgbClr val="325159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pPr lvl="0">
                <a:lnSpc>
                  <a:spcPct val="90000"/>
                </a:lnSpc>
                <a:defRPr sz="1800" b="0" baseline="0">
                  <a:solidFill>
                    <a:srgbClr val="000000"/>
                  </a:solidFill>
                </a:defRPr>
              </a:pPr>
              <a:r>
                <a:rPr sz="8000" b="1" baseline="-6250" dirty="0">
                  <a:solidFill>
                    <a:srgbClr val="325159"/>
                  </a:solidFill>
                </a:rPr>
                <a:t></a:t>
              </a:r>
            </a:p>
          </p:txBody>
        </p:sp>
      </p:grpSp>
      <p:sp>
        <p:nvSpPr>
          <p:cNvPr id="42" name="Shape 141"/>
          <p:cNvSpPr/>
          <p:nvPr/>
        </p:nvSpPr>
        <p:spPr>
          <a:xfrm>
            <a:off x="13335477" y="2363474"/>
            <a:ext cx="1320387" cy="132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8333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600" spc="1583" dirty="0"/>
              <a:t></a:t>
            </a:r>
            <a:endParaRPr lang="en-US" sz="6600" dirty="0">
              <a:solidFill>
                <a:srgbClr val="3B3D40"/>
              </a:solidFill>
            </a:endParaRPr>
          </a:p>
        </p:txBody>
      </p:sp>
      <p:sp>
        <p:nvSpPr>
          <p:cNvPr id="43" name="Shape 142"/>
          <p:cNvSpPr/>
          <p:nvPr/>
        </p:nvSpPr>
        <p:spPr>
          <a:xfrm>
            <a:off x="17094645" y="2396566"/>
            <a:ext cx="1308711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25000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endParaRPr lang="en-US" sz="5400" spc="1583" dirty="0" smtClean="0"/>
          </a:p>
          <a:p>
            <a:pPr algn="r"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r>
              <a:rPr lang="en-US" sz="5400" spc="1583" dirty="0" smtClean="0"/>
              <a:t></a:t>
            </a:r>
            <a:endParaRPr lang="en-US" sz="5400" dirty="0"/>
          </a:p>
        </p:txBody>
      </p:sp>
      <p:sp>
        <p:nvSpPr>
          <p:cNvPr id="44" name="Shape 143"/>
          <p:cNvSpPr/>
          <p:nvPr/>
        </p:nvSpPr>
        <p:spPr>
          <a:xfrm>
            <a:off x="20649294" y="2367459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16666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7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600" b="1" baseline="-16666">
                <a:solidFill>
                  <a:srgbClr val="325159"/>
                </a:solidFill>
              </a:rPr>
              <a:t></a:t>
            </a:r>
          </a:p>
        </p:txBody>
      </p:sp>
      <p:grpSp>
        <p:nvGrpSpPr>
          <p:cNvPr id="45" name="Group 158"/>
          <p:cNvGrpSpPr/>
          <p:nvPr/>
        </p:nvGrpSpPr>
        <p:grpSpPr>
          <a:xfrm>
            <a:off x="15007454" y="2026074"/>
            <a:ext cx="1320874" cy="1153702"/>
            <a:chOff x="-165438" y="32487"/>
            <a:chExt cx="1320867" cy="1153700"/>
          </a:xfrm>
        </p:grpSpPr>
        <p:sp>
          <p:nvSpPr>
            <p:cNvPr id="46" name="Shape 156"/>
            <p:cNvSpPr/>
            <p:nvPr/>
          </p:nvSpPr>
          <p:spPr>
            <a:xfrm>
              <a:off x="353110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157"/>
            <p:cNvSpPr/>
            <p:nvPr/>
          </p:nvSpPr>
          <p:spPr>
            <a:xfrm>
              <a:off x="-165438" y="32487"/>
              <a:ext cx="1320867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Execute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48" name="Group 161"/>
          <p:cNvGrpSpPr/>
          <p:nvPr/>
        </p:nvGrpSpPr>
        <p:grpSpPr>
          <a:xfrm>
            <a:off x="22341496" y="2048628"/>
            <a:ext cx="1295226" cy="1131148"/>
            <a:chOff x="-303203" y="55041"/>
            <a:chExt cx="1295220" cy="1131146"/>
          </a:xfrm>
        </p:grpSpPr>
        <p:sp>
          <p:nvSpPr>
            <p:cNvPr id="49" name="Shape 159"/>
            <p:cNvSpPr/>
            <p:nvPr/>
          </p:nvSpPr>
          <p:spPr>
            <a:xfrm>
              <a:off x="266491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160"/>
            <p:cNvSpPr/>
            <p:nvPr/>
          </p:nvSpPr>
          <p:spPr>
            <a:xfrm>
              <a:off x="-303203" y="55041"/>
              <a:ext cx="1295220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Release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51" name="Group 164"/>
          <p:cNvGrpSpPr/>
          <p:nvPr/>
        </p:nvGrpSpPr>
        <p:grpSpPr>
          <a:xfrm>
            <a:off x="7891474" y="2031336"/>
            <a:ext cx="782445" cy="1148440"/>
            <a:chOff x="177408" y="420410"/>
            <a:chExt cx="782445" cy="1148439"/>
          </a:xfrm>
        </p:grpSpPr>
        <p:sp>
          <p:nvSpPr>
            <p:cNvPr id="52" name="Shape 162"/>
            <p:cNvSpPr/>
            <p:nvPr/>
          </p:nvSpPr>
          <p:spPr>
            <a:xfrm>
              <a:off x="426745" y="1285079"/>
              <a:ext cx="283770" cy="28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53" name="Shape 163"/>
            <p:cNvSpPr/>
            <p:nvPr/>
          </p:nvSpPr>
          <p:spPr>
            <a:xfrm>
              <a:off x="177408" y="420410"/>
              <a:ext cx="782445" cy="43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2600" i="1" dirty="0" smtClean="0">
                  <a:latin typeface="Neris SemiBold"/>
                  <a:ea typeface="Neris SemiBold"/>
                  <a:cs typeface="Neris SemiBold"/>
                  <a:sym typeface="Neris SemiBold"/>
                </a:rPr>
                <a:t>Plan</a:t>
              </a:r>
              <a:endParaRPr sz="2600" b="1" i="1" dirty="0">
                <a:solidFill>
                  <a:srgbClr val="3B3D40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grpSp>
        <p:nvGrpSpPr>
          <p:cNvPr id="54" name="Group 167"/>
          <p:cNvGrpSpPr/>
          <p:nvPr/>
        </p:nvGrpSpPr>
        <p:grpSpPr>
          <a:xfrm>
            <a:off x="762747" y="2048628"/>
            <a:ext cx="1064394" cy="1131148"/>
            <a:chOff x="104686" y="55041"/>
            <a:chExt cx="1064394" cy="1131146"/>
          </a:xfrm>
        </p:grpSpPr>
        <p:sp>
          <p:nvSpPr>
            <p:cNvPr id="55" name="Shape 165"/>
            <p:cNvSpPr/>
            <p:nvPr/>
          </p:nvSpPr>
          <p:spPr>
            <a:xfrm>
              <a:off x="590029" y="902418"/>
              <a:ext cx="283769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166"/>
            <p:cNvSpPr/>
            <p:nvPr/>
          </p:nvSpPr>
          <p:spPr>
            <a:xfrm>
              <a:off x="104686" y="55041"/>
              <a:ext cx="1064394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Vision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sp>
        <p:nvSpPr>
          <p:cNvPr id="57" name="Shape 173"/>
          <p:cNvSpPr/>
          <p:nvPr/>
        </p:nvSpPr>
        <p:spPr>
          <a:xfrm>
            <a:off x="5334000" y="4235214"/>
            <a:ext cx="1229750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Roadmaps can be used for different purposes 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768422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dvAuto="0"/>
      <p:bldP spid="37" grpId="0" animBg="1" advAuto="0"/>
      <p:bldP spid="38" grpId="0" animBg="1" advAuto="0"/>
      <p:bldP spid="39" grpId="0" advAuto="0"/>
      <p:bldP spid="42" grpId="0" animBg="1" advAuto="0"/>
      <p:bldP spid="43" grpId="0" animBg="1" advAuto="0"/>
      <p:bldP spid="44" grpId="0" animBg="1" advAuto="0"/>
      <p:bldP spid="45" grpId="0" animBg="1" advAuto="0"/>
      <p:bldP spid="48" grpId="0" animBg="1" advAuto="0"/>
      <p:bldP spid="51" grpId="0" animBg="1" advAuto="0"/>
      <p:bldP spid="5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5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5334000" y="2551208"/>
            <a:ext cx="14380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chemeClr val="accent1">
                    <a:lumMod val="50000"/>
                  </a:schemeClr>
                </a:solidFill>
                <a:latin typeface="Neris Light"/>
                <a:ea typeface="Neris Light"/>
                <a:cs typeface="Neris Light"/>
                <a:sym typeface="Neris Light"/>
              </a:rPr>
              <a:t>Parts of the a traditional strategic technology roadmap</a:t>
            </a:r>
            <a:endParaRPr lang="en-US" sz="5000" spc="-100" dirty="0">
              <a:solidFill>
                <a:schemeClr val="accent1">
                  <a:lumMod val="50000"/>
                </a:schemeClr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11115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ROADMAPS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830145" y="503610"/>
            <a:ext cx="515056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DIFFERENCE TYPES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5334000" y="4933903"/>
            <a:ext cx="15720646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Technology manager typically have to spread their resources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P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rojects are created to meet the needs of many different key stakeholders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These need to be called out as part of the roadmap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Leadership need to believe your teams can execute on all of your commitments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solidFill>
                  <a:srgbClr val="3B3D40"/>
                </a:solidFill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solidFill>
                  <a:srgbClr val="3B3D40"/>
                </a:solidFill>
                <a:latin typeface="Neris Thin"/>
                <a:ea typeface="Neris Thin"/>
                <a:cs typeface="Neris Thin"/>
                <a:sym typeface="Neris Thin"/>
              </a:rPr>
              <a:t>These stakeholders are show in left side labels in the next example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6" name="Shape 173"/>
          <p:cNvSpPr/>
          <p:nvPr/>
        </p:nvSpPr>
        <p:spPr>
          <a:xfrm>
            <a:off x="5334000" y="8443625"/>
            <a:ext cx="736579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Time &amp; Product Categories: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5334000" y="9592657"/>
            <a:ext cx="16025446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 time dimension is displayed across the top of the diagram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Each line represents a project with a start &amp; end date illustrated by the length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Different color lines represent different project categories or product offerings </a:t>
            </a:r>
          </a:p>
        </p:txBody>
      </p:sp>
      <p:sp>
        <p:nvSpPr>
          <p:cNvPr id="9" name="Shape 173"/>
          <p:cNvSpPr/>
          <p:nvPr/>
        </p:nvSpPr>
        <p:spPr>
          <a:xfrm>
            <a:off x="5334000" y="4061869"/>
            <a:ext cx="130372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Key Stakeholder or Customer Personas Themes: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624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23334377" y="12729388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6</a:t>
            </a:fld>
            <a:endParaRPr sz="2400"/>
          </a:p>
        </p:txBody>
      </p:sp>
      <p:sp>
        <p:nvSpPr>
          <p:cNvPr id="2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312566" cy="736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all" dirty="0" smtClean="0">
                <a:solidFill>
                  <a:srgbClr val="0D0226"/>
                </a:solidFill>
              </a:rPr>
              <a:t>TECHNOLOGY</a:t>
            </a:r>
            <a:endParaRPr sz="3600" b="1" cap="all" dirty="0">
              <a:solidFill>
                <a:srgbClr val="0D0226"/>
              </a:solidFill>
            </a:endParaRPr>
          </a:p>
        </p:txBody>
      </p:sp>
      <p:sp>
        <p:nvSpPr>
          <p:cNvPr id="27" name="Shape 217"/>
          <p:cNvSpPr/>
          <p:nvPr/>
        </p:nvSpPr>
        <p:spPr>
          <a:xfrm>
            <a:off x="4106043" y="503609"/>
            <a:ext cx="366129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239" name="Shape 173"/>
          <p:cNvSpPr/>
          <p:nvPr/>
        </p:nvSpPr>
        <p:spPr>
          <a:xfrm>
            <a:off x="907742" y="2987225"/>
            <a:ext cx="49802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 Themes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0" name="Shape 92"/>
          <p:cNvSpPr/>
          <p:nvPr/>
        </p:nvSpPr>
        <p:spPr>
          <a:xfrm>
            <a:off x="907742" y="4042830"/>
            <a:ext cx="865042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Strategic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Feature Enhancements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Integrations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Maintenance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41" name="Shape 173"/>
          <p:cNvSpPr/>
          <p:nvPr/>
        </p:nvSpPr>
        <p:spPr>
          <a:xfrm>
            <a:off x="907742" y="7838625"/>
            <a:ext cx="48365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Offerings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2" name="Shape 92"/>
          <p:cNvSpPr/>
          <p:nvPr/>
        </p:nvSpPr>
        <p:spPr>
          <a:xfrm>
            <a:off x="907742" y="8955897"/>
            <a:ext cx="8650425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Management (CMS)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Personalization (WCO)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Search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Enterprise Services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749860"/>
            <a:ext cx="17304355" cy="119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4558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7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5334000" y="2551208"/>
            <a:ext cx="114726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chemeClr val="accent1">
                    <a:lumMod val="50000"/>
                  </a:schemeClr>
                </a:solidFill>
                <a:latin typeface="Neris Light"/>
                <a:ea typeface="Neris Light"/>
                <a:cs typeface="Neris Light"/>
                <a:sym typeface="Neris Light"/>
              </a:rPr>
              <a:t>Parts of the a tactical technology roadmap</a:t>
            </a:r>
            <a:endParaRPr lang="en-US" sz="5000" spc="-100" dirty="0">
              <a:solidFill>
                <a:schemeClr val="accent1">
                  <a:lumMod val="50000"/>
                </a:schemeClr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11115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ROADMAPS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830145" y="503610"/>
            <a:ext cx="515056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DIFFERENCE TYPES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5334000" y="4933903"/>
            <a:ext cx="1572064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This view will focus on one key stakeholder group or one product feature grouping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This allows for a greater level of detail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Ensure the focus on the tactical roadmap is clearly labeled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Expect to create one roadmap for each grouping such as the next examples</a:t>
            </a:r>
          </a:p>
        </p:txBody>
      </p:sp>
      <p:sp>
        <p:nvSpPr>
          <p:cNvPr id="16" name="Shape 173"/>
          <p:cNvSpPr/>
          <p:nvPr/>
        </p:nvSpPr>
        <p:spPr>
          <a:xfrm>
            <a:off x="5334000" y="8443625"/>
            <a:ext cx="736579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Time &amp; Product Categories: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5334000" y="9315659"/>
            <a:ext cx="1602544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Segment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each tactical roadmap into blocks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tagged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with the commitment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dates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Each block represents a project with a start &amp; end date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Different color blocks represent different categorizations such as financial quarters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5334000" y="4061869"/>
            <a:ext cx="130372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Key Stakeholder or Customer Personas Themes: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4324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8</a:t>
            </a:fld>
            <a:endParaRPr sz="2400"/>
          </a:p>
        </p:txBody>
      </p:sp>
      <p:sp>
        <p:nvSpPr>
          <p:cNvPr id="10" name="Shape 173"/>
          <p:cNvSpPr/>
          <p:nvPr/>
        </p:nvSpPr>
        <p:spPr>
          <a:xfrm>
            <a:off x="9070963" y="2826678"/>
            <a:ext cx="62420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Improvements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grpSp>
        <p:nvGrpSpPr>
          <p:cNvPr id="60" name="Group 2121"/>
          <p:cNvGrpSpPr/>
          <p:nvPr/>
        </p:nvGrpSpPr>
        <p:grpSpPr>
          <a:xfrm>
            <a:off x="1993838" y="4303542"/>
            <a:ext cx="6537147" cy="2109533"/>
            <a:chOff x="1" y="0"/>
            <a:chExt cx="6537146" cy="2109532"/>
          </a:xfrm>
        </p:grpSpPr>
        <p:sp>
          <p:nvSpPr>
            <p:cNvPr id="6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117"/>
            <p:cNvSpPr/>
            <p:nvPr/>
          </p:nvSpPr>
          <p:spPr>
            <a:xfrm>
              <a:off x="614908" y="945932"/>
              <a:ext cx="6379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63" name="Shape 2118"/>
            <p:cNvSpPr/>
            <p:nvPr/>
          </p:nvSpPr>
          <p:spPr>
            <a:xfrm>
              <a:off x="664990" y="290909"/>
              <a:ext cx="70532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JAN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6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120"/>
            <p:cNvSpPr/>
            <p:nvPr/>
          </p:nvSpPr>
          <p:spPr>
            <a:xfrm>
              <a:off x="2332337" y="587430"/>
              <a:ext cx="2789225" cy="939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Visual Studio </a:t>
              </a:r>
              <a:b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Integrations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68" name="Group 2121"/>
          <p:cNvGrpSpPr/>
          <p:nvPr/>
        </p:nvGrpSpPr>
        <p:grpSpPr>
          <a:xfrm>
            <a:off x="8971728" y="4303542"/>
            <a:ext cx="6537147" cy="2109533"/>
            <a:chOff x="1" y="0"/>
            <a:chExt cx="6537146" cy="2109532"/>
          </a:xfrm>
        </p:grpSpPr>
        <p:sp>
          <p:nvSpPr>
            <p:cNvPr id="6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117"/>
            <p:cNvSpPr/>
            <p:nvPr/>
          </p:nvSpPr>
          <p:spPr>
            <a:xfrm>
              <a:off x="614908" y="945932"/>
              <a:ext cx="6379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19" name="Shape 2118"/>
            <p:cNvSpPr/>
            <p:nvPr/>
          </p:nvSpPr>
          <p:spPr>
            <a:xfrm>
              <a:off x="676210" y="290909"/>
              <a:ext cx="68287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FEB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120"/>
            <p:cNvSpPr/>
            <p:nvPr/>
          </p:nvSpPr>
          <p:spPr>
            <a:xfrm>
              <a:off x="2332337" y="578710"/>
              <a:ext cx="2770142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Debug &amp;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Profiler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22" name="Group 2121"/>
          <p:cNvGrpSpPr/>
          <p:nvPr/>
        </p:nvGrpSpPr>
        <p:grpSpPr>
          <a:xfrm>
            <a:off x="15949618" y="4303542"/>
            <a:ext cx="6537147" cy="2109533"/>
            <a:chOff x="1" y="0"/>
            <a:chExt cx="6537146" cy="2109532"/>
          </a:xfrm>
        </p:grpSpPr>
        <p:sp>
          <p:nvSpPr>
            <p:cNvPr id="12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117"/>
            <p:cNvSpPr/>
            <p:nvPr/>
          </p:nvSpPr>
          <p:spPr>
            <a:xfrm>
              <a:off x="614908" y="945932"/>
              <a:ext cx="6379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25" name="Shape 2118"/>
            <p:cNvSpPr/>
            <p:nvPr/>
          </p:nvSpPr>
          <p:spPr>
            <a:xfrm>
              <a:off x="616097" y="290909"/>
              <a:ext cx="803104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120"/>
            <p:cNvSpPr/>
            <p:nvPr/>
          </p:nvSpPr>
          <p:spPr>
            <a:xfrm>
              <a:off x="2332337" y="578710"/>
              <a:ext cx="286083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Separation of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Environments</a:t>
              </a:r>
            </a:p>
          </p:txBody>
        </p:sp>
      </p:grpSp>
      <p:grpSp>
        <p:nvGrpSpPr>
          <p:cNvPr id="128" name="Group 2121"/>
          <p:cNvGrpSpPr/>
          <p:nvPr/>
        </p:nvGrpSpPr>
        <p:grpSpPr>
          <a:xfrm>
            <a:off x="1992302" y="6986627"/>
            <a:ext cx="6537147" cy="2109533"/>
            <a:chOff x="1" y="0"/>
            <a:chExt cx="6537146" cy="2109532"/>
          </a:xfrm>
        </p:grpSpPr>
        <p:sp>
          <p:nvSpPr>
            <p:cNvPr id="12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1" name="Shape 2118"/>
            <p:cNvSpPr/>
            <p:nvPr/>
          </p:nvSpPr>
          <p:spPr>
            <a:xfrm>
              <a:off x="570355" y="290909"/>
              <a:ext cx="742190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APR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120"/>
            <p:cNvSpPr/>
            <p:nvPr/>
          </p:nvSpPr>
          <p:spPr>
            <a:xfrm>
              <a:off x="2332337" y="787998"/>
              <a:ext cx="3414138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Jump Start Tools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34" name="Group 2121"/>
          <p:cNvGrpSpPr/>
          <p:nvPr/>
        </p:nvGrpSpPr>
        <p:grpSpPr>
          <a:xfrm>
            <a:off x="8970192" y="6986627"/>
            <a:ext cx="6537147" cy="2109533"/>
            <a:chOff x="1" y="0"/>
            <a:chExt cx="6537146" cy="2109532"/>
          </a:xfrm>
        </p:grpSpPr>
        <p:sp>
          <p:nvSpPr>
            <p:cNvPr id="135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7" name="Shape 2118"/>
            <p:cNvSpPr/>
            <p:nvPr/>
          </p:nvSpPr>
          <p:spPr>
            <a:xfrm>
              <a:off x="537494" y="290909"/>
              <a:ext cx="807914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MAY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8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120"/>
            <p:cNvSpPr/>
            <p:nvPr/>
          </p:nvSpPr>
          <p:spPr>
            <a:xfrm>
              <a:off x="2332337" y="578710"/>
              <a:ext cx="280066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Field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Level 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solidFill>
                    <a:srgbClr val="000000"/>
                  </a:solidFill>
                  <a:latin typeface="Neris SemiBold"/>
                  <a:ea typeface="Neris Light"/>
                  <a:cs typeface="Neris SemiBold"/>
                  <a:sym typeface="Neris Light"/>
                </a:rPr>
                <a:t>Dependencies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40" name="Group 2121"/>
          <p:cNvGrpSpPr/>
          <p:nvPr/>
        </p:nvGrpSpPr>
        <p:grpSpPr>
          <a:xfrm>
            <a:off x="15948082" y="6986627"/>
            <a:ext cx="6537147" cy="2109533"/>
            <a:chOff x="1" y="0"/>
            <a:chExt cx="6537146" cy="2109532"/>
          </a:xfrm>
        </p:grpSpPr>
        <p:sp>
          <p:nvSpPr>
            <p:cNvPr id="14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3" name="Shape 2118"/>
            <p:cNvSpPr/>
            <p:nvPr/>
          </p:nvSpPr>
          <p:spPr>
            <a:xfrm>
              <a:off x="600011" y="290909"/>
              <a:ext cx="68287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4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120"/>
            <p:cNvSpPr/>
            <p:nvPr/>
          </p:nvSpPr>
          <p:spPr>
            <a:xfrm>
              <a:off x="2332337" y="578710"/>
              <a:ext cx="31355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Import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/ Export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</a:p>
          </p:txBody>
        </p:sp>
      </p:grpSp>
      <p:grpSp>
        <p:nvGrpSpPr>
          <p:cNvPr id="146" name="Group 2121"/>
          <p:cNvGrpSpPr/>
          <p:nvPr/>
        </p:nvGrpSpPr>
        <p:grpSpPr>
          <a:xfrm>
            <a:off x="1992302" y="9704427"/>
            <a:ext cx="6537147" cy="2109533"/>
            <a:chOff x="1" y="0"/>
            <a:chExt cx="6537146" cy="2109532"/>
          </a:xfrm>
        </p:grpSpPr>
        <p:sp>
          <p:nvSpPr>
            <p:cNvPr id="147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9" name="Shape 2118"/>
            <p:cNvSpPr/>
            <p:nvPr/>
          </p:nvSpPr>
          <p:spPr>
            <a:xfrm>
              <a:off x="624056" y="290909"/>
              <a:ext cx="63478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120"/>
            <p:cNvSpPr/>
            <p:nvPr/>
          </p:nvSpPr>
          <p:spPr>
            <a:xfrm>
              <a:off x="2332337" y="578710"/>
              <a:ext cx="2745725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Branching f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2" name="Group 2121"/>
          <p:cNvGrpSpPr/>
          <p:nvPr/>
        </p:nvGrpSpPr>
        <p:grpSpPr>
          <a:xfrm>
            <a:off x="8970192" y="9704427"/>
            <a:ext cx="6537147" cy="2109533"/>
            <a:chOff x="1" y="0"/>
            <a:chExt cx="6537146" cy="2109532"/>
          </a:xfrm>
        </p:grpSpPr>
        <p:sp>
          <p:nvSpPr>
            <p:cNvPr id="15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55" name="Shape 2118"/>
            <p:cNvSpPr/>
            <p:nvPr/>
          </p:nvSpPr>
          <p:spPr>
            <a:xfrm>
              <a:off x="564745" y="290909"/>
              <a:ext cx="75341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AUG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120"/>
            <p:cNvSpPr/>
            <p:nvPr/>
          </p:nvSpPr>
          <p:spPr>
            <a:xfrm>
              <a:off x="2332337" y="578710"/>
              <a:ext cx="38183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Version Control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Global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Settings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8" name="Group 2121"/>
          <p:cNvGrpSpPr/>
          <p:nvPr/>
        </p:nvGrpSpPr>
        <p:grpSpPr>
          <a:xfrm>
            <a:off x="15948082" y="9704427"/>
            <a:ext cx="6537147" cy="2109533"/>
            <a:chOff x="1" y="0"/>
            <a:chExt cx="6537146" cy="2109532"/>
          </a:xfrm>
        </p:grpSpPr>
        <p:sp>
          <p:nvSpPr>
            <p:cNvPr id="15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61" name="Shape 2118"/>
            <p:cNvSpPr/>
            <p:nvPr/>
          </p:nvSpPr>
          <p:spPr>
            <a:xfrm>
              <a:off x="600812" y="290909"/>
              <a:ext cx="681277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SEP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6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120"/>
            <p:cNvSpPr/>
            <p:nvPr/>
          </p:nvSpPr>
          <p:spPr>
            <a:xfrm>
              <a:off x="2332337" y="369422"/>
              <a:ext cx="3818324" cy="137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Version Control for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 &amp;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Workflow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sp>
        <p:nvSpPr>
          <p:cNvPr id="70" name="Shape 173"/>
          <p:cNvSpPr/>
          <p:nvPr/>
        </p:nvSpPr>
        <p:spPr>
          <a:xfrm>
            <a:off x="1993838" y="12493425"/>
            <a:ext cx="1022597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24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Note: These dates represent a proposed schedule and are not an official commitment   </a:t>
            </a:r>
            <a:endParaRPr sz="2400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7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312566" cy="736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all" dirty="0" smtClean="0">
                <a:solidFill>
                  <a:srgbClr val="0D0226"/>
                </a:solidFill>
              </a:rPr>
              <a:t>TECHNOLOGY</a:t>
            </a:r>
            <a:endParaRPr sz="3600" b="1" cap="all" dirty="0">
              <a:solidFill>
                <a:srgbClr val="0D0226"/>
              </a:solidFill>
            </a:endParaRPr>
          </a:p>
        </p:txBody>
      </p:sp>
      <p:sp>
        <p:nvSpPr>
          <p:cNvPr id="72" name="Shape 217"/>
          <p:cNvSpPr/>
          <p:nvPr/>
        </p:nvSpPr>
        <p:spPr>
          <a:xfrm>
            <a:off x="4106043" y="503609"/>
            <a:ext cx="366129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1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68" grpId="0" animBg="1" advAuto="0"/>
      <p:bldP spid="122" grpId="0" animBg="1" advAuto="0"/>
      <p:bldP spid="128" grpId="0" animBg="1" advAuto="0"/>
      <p:bldP spid="134" grpId="0" animBg="1" advAuto="0"/>
      <p:bldP spid="140" grpId="0" animBg="1" advAuto="0"/>
      <p:bldP spid="146" grpId="0" animBg="1" advAuto="0"/>
      <p:bldP spid="152" grpId="0" animBg="1" advAuto="0"/>
      <p:bldP spid="158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B3D4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562</Words>
  <Application>Microsoft Office PowerPoint</Application>
  <PresentationFormat>Custom</PresentationFormat>
  <Paragraphs>116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White</vt:lpstr>
      <vt:lpstr>PowerPoint Presentation</vt:lpstr>
      <vt:lpstr>ROADMAPS</vt:lpstr>
      <vt:lpstr>PowerPoint Presentation</vt:lpstr>
      <vt:lpstr>ROADMAPS</vt:lpstr>
      <vt:lpstr>ROADMAPS</vt:lpstr>
      <vt:lpstr>TECHNOLOGY</vt:lpstr>
      <vt:lpstr>ROADMAPS</vt:lpstr>
      <vt:lpstr>TECHNOLOGY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Ron Orbas</cp:lastModifiedBy>
  <cp:revision>212</cp:revision>
  <dcterms:created xsi:type="dcterms:W3CDTF">2014-09-29T22:18:35Z</dcterms:created>
  <dcterms:modified xsi:type="dcterms:W3CDTF">2017-06-23T21:21:09Z</dcterms:modified>
</cp:coreProperties>
</file>